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83" r:id="rId5"/>
    <p:sldId id="265" r:id="rId6"/>
    <p:sldId id="264" r:id="rId7"/>
    <p:sldId id="266" r:id="rId8"/>
    <p:sldId id="267" r:id="rId9"/>
    <p:sldId id="268" r:id="rId10"/>
    <p:sldId id="269" r:id="rId11"/>
    <p:sldId id="286" r:id="rId12"/>
    <p:sldId id="270" r:id="rId13"/>
    <p:sldId id="271" r:id="rId14"/>
    <p:sldId id="273" r:id="rId15"/>
    <p:sldId id="275" r:id="rId16"/>
    <p:sldId id="274" r:id="rId17"/>
    <p:sldId id="272" r:id="rId18"/>
    <p:sldId id="287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8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9" name="직사각형 28"/>
          <p:cNvSpPr/>
          <p:nvPr/>
        </p:nvSpPr>
        <p:spPr>
          <a:xfrm>
            <a:off x="3311691" y="2132856"/>
            <a:ext cx="8880309" cy="230425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503712" y="2274442"/>
            <a:ext cx="8448939" cy="2018655"/>
          </a:xfrm>
          <a:ln>
            <a:noFill/>
          </a:ln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503942" y="4725144"/>
            <a:ext cx="8451851" cy="151216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2016224" y="2132856"/>
            <a:ext cx="672000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5" name="직사각형 64"/>
          <p:cNvSpPr/>
          <p:nvPr/>
        </p:nvSpPr>
        <p:spPr>
          <a:xfrm>
            <a:off x="2688299" y="2132856"/>
            <a:ext cx="672000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6" name="직사각형 65"/>
          <p:cNvSpPr/>
          <p:nvPr/>
        </p:nvSpPr>
        <p:spPr>
          <a:xfrm>
            <a:off x="1344149" y="2708920"/>
            <a:ext cx="672000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69" name="직사각형 68"/>
          <p:cNvSpPr/>
          <p:nvPr/>
        </p:nvSpPr>
        <p:spPr>
          <a:xfrm>
            <a:off x="2016224" y="2708920"/>
            <a:ext cx="672000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0" name="직사각형 69"/>
          <p:cNvSpPr/>
          <p:nvPr/>
        </p:nvSpPr>
        <p:spPr>
          <a:xfrm>
            <a:off x="2688299" y="2708920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1" name="직사각형 70"/>
          <p:cNvSpPr/>
          <p:nvPr/>
        </p:nvSpPr>
        <p:spPr>
          <a:xfrm>
            <a:off x="1344149" y="3284984"/>
            <a:ext cx="672000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2" name="직사각형 71"/>
          <p:cNvSpPr/>
          <p:nvPr/>
        </p:nvSpPr>
        <p:spPr>
          <a:xfrm>
            <a:off x="672075" y="3284984"/>
            <a:ext cx="672000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3" name="직사각형 72"/>
          <p:cNvSpPr/>
          <p:nvPr/>
        </p:nvSpPr>
        <p:spPr>
          <a:xfrm>
            <a:off x="0" y="3284984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4" name="직사각형 73"/>
          <p:cNvSpPr/>
          <p:nvPr/>
        </p:nvSpPr>
        <p:spPr>
          <a:xfrm>
            <a:off x="2016224" y="3284984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5" name="직사각형 74"/>
          <p:cNvSpPr/>
          <p:nvPr/>
        </p:nvSpPr>
        <p:spPr>
          <a:xfrm>
            <a:off x="2688299" y="3284984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6" name="직사각형 75"/>
          <p:cNvSpPr/>
          <p:nvPr/>
        </p:nvSpPr>
        <p:spPr>
          <a:xfrm>
            <a:off x="1344149" y="3861048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7" name="직사각형 76"/>
          <p:cNvSpPr/>
          <p:nvPr/>
        </p:nvSpPr>
        <p:spPr>
          <a:xfrm>
            <a:off x="672075" y="3861048"/>
            <a:ext cx="672000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8" name="직사각형 77"/>
          <p:cNvSpPr/>
          <p:nvPr/>
        </p:nvSpPr>
        <p:spPr>
          <a:xfrm>
            <a:off x="2688000" y="1558800"/>
            <a:ext cx="672000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9" name="직사각형 78"/>
          <p:cNvSpPr/>
          <p:nvPr/>
        </p:nvSpPr>
        <p:spPr>
          <a:xfrm>
            <a:off x="2016224" y="3861048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80" name="직사각형 79"/>
          <p:cNvSpPr/>
          <p:nvPr/>
        </p:nvSpPr>
        <p:spPr>
          <a:xfrm>
            <a:off x="2688299" y="3861048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15235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39350" y="1412776"/>
            <a:ext cx="11713301" cy="518457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itchFamily="34" charset="0"/>
              <a:buNone/>
              <a:tabLst>
                <a:tab pos="540000" algn="l"/>
                <a:tab pos="1080000" algn="l"/>
                <a:tab pos="1620000" algn="l"/>
                <a:tab pos="2160000" algn="l"/>
              </a:tabLst>
              <a:defRPr lang="ko-KR" altLang="en-US" sz="1500" kern="1200" spc="-100" baseline="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585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39350" y="1916832"/>
            <a:ext cx="11713301" cy="468052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 typeface="Arial" pitchFamily="34" charset="0"/>
              <a:buNone/>
              <a:tabLst>
                <a:tab pos="540000" algn="l"/>
                <a:tab pos="1080000" algn="l"/>
                <a:tab pos="1620000" algn="l"/>
                <a:tab pos="2160000" algn="l"/>
              </a:tabLst>
              <a:defRPr lang="ko-KR" altLang="en-US" sz="1500" kern="1200" spc="-100" baseline="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buFont typeface="Arial" pitchFamily="34" charset="0"/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Font typeface="Arial" pitchFamily="34" charset="0"/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3" hasCustomPrompt="1"/>
          </p:nvPr>
        </p:nvSpPr>
        <p:spPr>
          <a:xfrm>
            <a:off x="239350" y="1412776"/>
            <a:ext cx="11713301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11200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239349" y="1412776"/>
            <a:ext cx="5755051" cy="518457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540000" algn="l"/>
                <a:tab pos="1080000" algn="l"/>
                <a:tab pos="1620000" algn="l"/>
                <a:tab pos="2160000" algn="l"/>
              </a:tabLst>
              <a:defRPr lang="ko-KR" altLang="en-US" sz="1500" kern="1200" spc="-100" baseline="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buNone/>
              <a:defRPr sz="2000"/>
            </a:lvl2pPr>
            <a:lvl3pPr>
              <a:buNone/>
              <a:defRPr sz="1600"/>
            </a:lvl3pPr>
            <a:lvl4pPr>
              <a:buNone/>
              <a:defRPr sz="1200"/>
            </a:lvl4pPr>
            <a:lvl5pPr>
              <a:buNone/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half" idx="13" hasCustomPrompt="1"/>
          </p:nvPr>
        </p:nvSpPr>
        <p:spPr>
          <a:xfrm>
            <a:off x="6191251" y="1412776"/>
            <a:ext cx="5755051" cy="518457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540000" algn="l"/>
                <a:tab pos="1080000" algn="l"/>
                <a:tab pos="1620000" algn="l"/>
                <a:tab pos="2160000" algn="l"/>
              </a:tabLst>
              <a:defRPr lang="ko-KR" altLang="en-US" sz="1500" kern="1200" spc="-100" baseline="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buNone/>
              <a:defRPr sz="2000"/>
            </a:lvl2pPr>
            <a:lvl3pPr>
              <a:buNone/>
              <a:defRPr sz="1600"/>
            </a:lvl3pPr>
            <a:lvl4pPr>
              <a:buNone/>
              <a:defRPr sz="1200"/>
            </a:lvl4pPr>
            <a:lvl5pPr>
              <a:buNone/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01660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39349" y="1412776"/>
            <a:ext cx="575716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7" y="1412776"/>
            <a:ext cx="5759284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sz="half" idx="13" hasCustomPrompt="1"/>
          </p:nvPr>
        </p:nvSpPr>
        <p:spPr>
          <a:xfrm>
            <a:off x="239349" y="1916832"/>
            <a:ext cx="5755051" cy="468052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540000" algn="l"/>
                <a:tab pos="1080000" algn="l"/>
                <a:tab pos="1620000" algn="l"/>
                <a:tab pos="2160000" algn="l"/>
              </a:tabLst>
              <a:defRPr lang="ko-KR" altLang="en-US" sz="1500" kern="1200" spc="-100" baseline="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buNone/>
              <a:defRPr sz="2000"/>
            </a:lvl2pPr>
            <a:lvl3pPr>
              <a:buNone/>
              <a:defRPr sz="1600"/>
            </a:lvl3pPr>
            <a:lvl4pPr>
              <a:buNone/>
              <a:defRPr sz="1200"/>
            </a:lvl4pPr>
            <a:lvl5pPr>
              <a:buNone/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sz="half" idx="14" hasCustomPrompt="1"/>
          </p:nvPr>
        </p:nvSpPr>
        <p:spPr>
          <a:xfrm>
            <a:off x="6191251" y="1916832"/>
            <a:ext cx="5755051" cy="468052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540000" algn="l"/>
                <a:tab pos="1080000" algn="l"/>
                <a:tab pos="1620000" algn="l"/>
                <a:tab pos="2160000" algn="l"/>
              </a:tabLst>
              <a:defRPr lang="ko-KR" altLang="en-US" sz="1500" kern="1200" spc="-100" baseline="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buNone/>
              <a:defRPr sz="2000"/>
            </a:lvl2pPr>
            <a:lvl3pPr>
              <a:buNone/>
              <a:defRPr sz="1600"/>
            </a:lvl3pPr>
            <a:lvl4pPr>
              <a:buNone/>
              <a:defRPr sz="1200"/>
            </a:lvl4pPr>
            <a:lvl5pPr>
              <a:buNone/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10062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239349" y="1412776"/>
            <a:ext cx="5755051" cy="51845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sz="half" idx="13" hasCustomPrompt="1"/>
          </p:nvPr>
        </p:nvSpPr>
        <p:spPr>
          <a:xfrm>
            <a:off x="6191251" y="1412776"/>
            <a:ext cx="5755051" cy="518457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540000" algn="l"/>
                <a:tab pos="1080000" algn="l"/>
                <a:tab pos="1620000" algn="l"/>
                <a:tab pos="2160000" algn="l"/>
              </a:tabLst>
              <a:defRPr lang="ko-KR" altLang="en-US" sz="1500" kern="1200" spc="-100" baseline="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buNone/>
              <a:defRPr sz="2000"/>
            </a:lvl2pPr>
            <a:lvl3pPr>
              <a:buNone/>
              <a:defRPr sz="1600"/>
            </a:lvl3pPr>
            <a:lvl4pPr>
              <a:buNone/>
              <a:defRPr sz="1200"/>
            </a:lvl4pPr>
            <a:lvl5pPr>
              <a:buNone/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22212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39349" y="1412776"/>
            <a:ext cx="575716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239349" y="1916833"/>
            <a:ext cx="5757168" cy="468051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7" y="1412776"/>
            <a:ext cx="5759284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sz="half" idx="14" hasCustomPrompt="1"/>
          </p:nvPr>
        </p:nvSpPr>
        <p:spPr>
          <a:xfrm>
            <a:off x="6191251" y="1916832"/>
            <a:ext cx="5755051" cy="468052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540000" algn="l"/>
                <a:tab pos="1080000" algn="l"/>
                <a:tab pos="1620000" algn="l"/>
                <a:tab pos="2160000" algn="l"/>
              </a:tabLst>
              <a:defRPr lang="ko-KR" altLang="en-US" sz="1500" kern="1200" spc="-100" baseline="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buNone/>
              <a:defRPr sz="2000"/>
            </a:lvl2pPr>
            <a:lvl3pPr>
              <a:buNone/>
              <a:defRPr sz="1600"/>
            </a:lvl3pPr>
            <a:lvl4pPr>
              <a:buNone/>
              <a:defRPr sz="1200"/>
            </a:lvl4pPr>
            <a:lvl5pPr>
              <a:buNone/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74980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97600" y="1412776"/>
            <a:ext cx="5755051" cy="51845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239349" y="1412776"/>
            <a:ext cx="5755051" cy="518457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540000" algn="l"/>
                <a:tab pos="1080000" algn="l"/>
                <a:tab pos="1620000" algn="l"/>
                <a:tab pos="2160000" algn="l"/>
              </a:tabLst>
              <a:defRPr lang="ko-KR" altLang="en-US" sz="1500" kern="1200" spc="-100" baseline="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buNone/>
              <a:defRPr sz="2000"/>
            </a:lvl2pPr>
            <a:lvl3pPr>
              <a:buNone/>
              <a:defRPr sz="1600"/>
            </a:lvl3pPr>
            <a:lvl4pPr>
              <a:buNone/>
              <a:defRPr sz="1200"/>
            </a:lvl4pPr>
            <a:lvl5pPr>
              <a:buNone/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8022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39349" y="1412776"/>
            <a:ext cx="575716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7" y="1412776"/>
            <a:ext cx="5759284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93367" y="1916833"/>
            <a:ext cx="5759284" cy="468051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sz="half" idx="13" hasCustomPrompt="1"/>
          </p:nvPr>
        </p:nvSpPr>
        <p:spPr>
          <a:xfrm>
            <a:off x="239349" y="1916832"/>
            <a:ext cx="5755051" cy="468052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540000" algn="l"/>
                <a:tab pos="1080000" algn="l"/>
                <a:tab pos="1620000" algn="l"/>
                <a:tab pos="2160000" algn="l"/>
              </a:tabLst>
              <a:defRPr lang="ko-KR" altLang="en-US" sz="1500" kern="1200" spc="-100" baseline="0" dirty="0" smtClean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buNone/>
              <a:defRPr sz="2000"/>
            </a:lvl2pPr>
            <a:lvl3pPr>
              <a:buNone/>
              <a:defRPr sz="1600"/>
            </a:lvl3pPr>
            <a:lvl4pPr>
              <a:buNone/>
              <a:defRPr sz="1200"/>
            </a:lvl4pPr>
            <a:lvl5pPr>
              <a:buNone/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47145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311691" y="2708920"/>
            <a:ext cx="8880309" cy="172819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0" name="직사각형 9"/>
          <p:cNvSpPr/>
          <p:nvPr/>
        </p:nvSpPr>
        <p:spPr>
          <a:xfrm>
            <a:off x="1344149" y="2708920"/>
            <a:ext cx="672000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2016224" y="2708920"/>
            <a:ext cx="672000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2" name="직사각형 11"/>
          <p:cNvSpPr/>
          <p:nvPr/>
        </p:nvSpPr>
        <p:spPr>
          <a:xfrm>
            <a:off x="2688299" y="2708920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직사각형 12"/>
          <p:cNvSpPr/>
          <p:nvPr/>
        </p:nvSpPr>
        <p:spPr>
          <a:xfrm>
            <a:off x="1344149" y="3284984"/>
            <a:ext cx="672000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직사각형 13"/>
          <p:cNvSpPr/>
          <p:nvPr/>
        </p:nvSpPr>
        <p:spPr>
          <a:xfrm>
            <a:off x="672075" y="3284984"/>
            <a:ext cx="672000" cy="57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/>
          <p:cNvSpPr/>
          <p:nvPr/>
        </p:nvSpPr>
        <p:spPr>
          <a:xfrm>
            <a:off x="0" y="3284984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6" name="직사각형 15"/>
          <p:cNvSpPr/>
          <p:nvPr/>
        </p:nvSpPr>
        <p:spPr>
          <a:xfrm>
            <a:off x="2016224" y="3284984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직사각형 16"/>
          <p:cNvSpPr/>
          <p:nvPr/>
        </p:nvSpPr>
        <p:spPr>
          <a:xfrm>
            <a:off x="2688299" y="3284984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8" name="직사각형 17"/>
          <p:cNvSpPr/>
          <p:nvPr/>
        </p:nvSpPr>
        <p:spPr>
          <a:xfrm>
            <a:off x="1344149" y="3861048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9" name="직사각형 18"/>
          <p:cNvSpPr/>
          <p:nvPr/>
        </p:nvSpPr>
        <p:spPr>
          <a:xfrm>
            <a:off x="672075" y="3861048"/>
            <a:ext cx="672000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1" name="직사각형 20"/>
          <p:cNvSpPr/>
          <p:nvPr/>
        </p:nvSpPr>
        <p:spPr>
          <a:xfrm>
            <a:off x="2016224" y="3861048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2" name="직사각형 21"/>
          <p:cNvSpPr/>
          <p:nvPr/>
        </p:nvSpPr>
        <p:spPr>
          <a:xfrm>
            <a:off x="2688299" y="3861048"/>
            <a:ext cx="672000" cy="576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31638" y="2852936"/>
            <a:ext cx="9121013" cy="1440160"/>
          </a:xfrm>
        </p:spPr>
        <p:txBody>
          <a:bodyPr anchor="t">
            <a:normAutofit/>
          </a:bodyPr>
          <a:lstStyle>
            <a:lvl1pPr algn="l">
              <a:defRPr sz="3400" b="1" cap="all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831638" y="4725144"/>
            <a:ext cx="9121013" cy="108012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456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937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788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239350" y="1412776"/>
            <a:ext cx="11713301" cy="5184576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651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239350" y="1916832"/>
            <a:ext cx="11713301" cy="4680520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3" hasCustomPrompt="1"/>
          </p:nvPr>
        </p:nvSpPr>
        <p:spPr>
          <a:xfrm>
            <a:off x="239350" y="1412776"/>
            <a:ext cx="11713301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43912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3" hasCustomPrompt="1"/>
          </p:nvPr>
        </p:nvSpPr>
        <p:spPr>
          <a:xfrm>
            <a:off x="239350" y="1412776"/>
            <a:ext cx="11713301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3372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239349" y="1412776"/>
            <a:ext cx="5755051" cy="51845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97600" y="1412776"/>
            <a:ext cx="5755051" cy="51845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200"/>
            </a:lvl4pPr>
            <a:lvl5pPr>
              <a:defRPr sz="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9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39349" y="1412776"/>
            <a:ext cx="575716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239349" y="1916833"/>
            <a:ext cx="5757168" cy="468051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7" y="1412776"/>
            <a:ext cx="5759284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93367" y="1916833"/>
            <a:ext cx="5759284" cy="468051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045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116632"/>
            <a:ext cx="12192001" cy="144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9" name="직사각형 18"/>
          <p:cNvSpPr/>
          <p:nvPr/>
        </p:nvSpPr>
        <p:spPr>
          <a:xfrm>
            <a:off x="0" y="44624"/>
            <a:ext cx="384000" cy="2880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9350" y="332656"/>
            <a:ext cx="11713301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350" y="1412776"/>
            <a:ext cx="11713301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39349" y="6617246"/>
            <a:ext cx="2844800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66D72-8FB0-407B-9B52-5188F5202ABC}" type="datetimeFigureOut">
              <a:rPr lang="ko-KR" altLang="en-US" smtClean="0"/>
              <a:t>2017-12-08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617246"/>
            <a:ext cx="3860800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07851" y="6617246"/>
            <a:ext cx="2844800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E7D70-B257-4C84-A402-53C17AF0099F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92021" y="116632"/>
            <a:ext cx="96011" cy="72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288032" y="116632"/>
            <a:ext cx="96011" cy="720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2" name="직사각형 11"/>
          <p:cNvSpPr/>
          <p:nvPr/>
        </p:nvSpPr>
        <p:spPr>
          <a:xfrm>
            <a:off x="96011" y="188640"/>
            <a:ext cx="96011" cy="72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직사각형 12"/>
          <p:cNvSpPr/>
          <p:nvPr/>
        </p:nvSpPr>
        <p:spPr>
          <a:xfrm>
            <a:off x="192021" y="188640"/>
            <a:ext cx="96011" cy="720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4" name="직사각형 13"/>
          <p:cNvSpPr/>
          <p:nvPr/>
        </p:nvSpPr>
        <p:spPr>
          <a:xfrm>
            <a:off x="288033" y="188640"/>
            <a:ext cx="9601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5" name="직사각형 14"/>
          <p:cNvSpPr/>
          <p:nvPr/>
        </p:nvSpPr>
        <p:spPr>
          <a:xfrm>
            <a:off x="96012" y="260648"/>
            <a:ext cx="96011" cy="720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7" name="직사각형 16"/>
          <p:cNvSpPr/>
          <p:nvPr/>
        </p:nvSpPr>
        <p:spPr>
          <a:xfrm>
            <a:off x="0" y="116632"/>
            <a:ext cx="96011" cy="7200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2" name="직사각형 21"/>
          <p:cNvSpPr/>
          <p:nvPr/>
        </p:nvSpPr>
        <p:spPr>
          <a:xfrm>
            <a:off x="288032" y="44624"/>
            <a:ext cx="96011" cy="72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23" name="직사각형 22"/>
          <p:cNvSpPr/>
          <p:nvPr/>
        </p:nvSpPr>
        <p:spPr>
          <a:xfrm>
            <a:off x="1" y="1268761"/>
            <a:ext cx="12192000" cy="45719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7517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SzPct val="120000"/>
        <a:buFont typeface="Wingdings" pitchFamily="2" charset="2"/>
        <a:buChar char="§"/>
        <a:defRPr lang="ko-KR" alt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285750" algn="l" defTabSz="914400" rtl="0" eaLnBrk="1" latinLnBrk="1" hangingPunct="1">
        <a:spcBef>
          <a:spcPct val="20000"/>
        </a:spcBef>
        <a:buSzPct val="12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00000" indent="-228600" algn="l" defTabSz="914400" rtl="0" eaLnBrk="1" latinLnBrk="1" hangingPunct="1">
        <a:spcBef>
          <a:spcPct val="20000"/>
        </a:spcBef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000" indent="-228600" algn="l" defTabSz="914400" rtl="0" eaLnBrk="1" latinLnBrk="1" hangingPunct="1">
        <a:spcBef>
          <a:spcPct val="20000"/>
        </a:spcBef>
        <a:buSzPct val="8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04000" indent="-228600" algn="l" defTabSz="914400" rtl="0" eaLnBrk="1" latinLnBrk="1" hangingPunct="1">
        <a:spcBef>
          <a:spcPct val="20000"/>
        </a:spcBef>
        <a:buSzPct val="80000"/>
        <a:buFont typeface="Wingdings" pitchFamily="2" charset="2"/>
        <a:buChar char="ü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lfd.uci.edu/~gohlke/pythonlibs/#opencv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/>
              <a:t>11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 smtClean="0"/>
              <a:t>이미지 데이터 다루기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822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직선 그리기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시작점과 </a:t>
            </a:r>
            <a:r>
              <a:rPr lang="ko-KR" altLang="en-US" dirty="0"/>
              <a:t>끝점은 이미지상의 픽셀</a:t>
            </a:r>
            <a:endParaRPr lang="en-US" altLang="ko-KR" dirty="0"/>
          </a:p>
          <a:p>
            <a:pPr lvl="2"/>
            <a:r>
              <a:rPr lang="ko-KR" altLang="en-US" dirty="0"/>
              <a:t>주의</a:t>
            </a:r>
            <a:r>
              <a:rPr lang="en-US" altLang="ko-KR" dirty="0"/>
              <a:t>: (</a:t>
            </a:r>
            <a:r>
              <a:rPr lang="ko-KR" altLang="en-US" dirty="0"/>
              <a:t>가로 좌표</a:t>
            </a:r>
            <a:r>
              <a:rPr lang="en-US" altLang="ko-KR" dirty="0"/>
              <a:t>, </a:t>
            </a:r>
            <a:r>
              <a:rPr lang="ko-KR" altLang="en-US" dirty="0"/>
              <a:t>세로 좌표</a:t>
            </a:r>
            <a:r>
              <a:rPr lang="en-US" altLang="ko-KR" dirty="0"/>
              <a:t>) </a:t>
            </a:r>
            <a:r>
              <a:rPr lang="ko-KR" altLang="en-US" dirty="0"/>
              <a:t>순</a:t>
            </a:r>
            <a:endParaRPr lang="en-US" altLang="ko-KR" dirty="0"/>
          </a:p>
          <a:p>
            <a:pPr lvl="1"/>
            <a:r>
              <a:rPr lang="ko-KR" altLang="en-US" dirty="0"/>
              <a:t>선 색은 </a:t>
            </a:r>
            <a:r>
              <a:rPr lang="en-US" altLang="ko-KR" dirty="0"/>
              <a:t>BGR </a:t>
            </a:r>
            <a:r>
              <a:rPr lang="ko-KR" altLang="en-US" dirty="0"/>
              <a:t>형태 </a:t>
            </a:r>
            <a:r>
              <a:rPr lang="en-US" altLang="ko-KR" dirty="0"/>
              <a:t>(Blue, Green, Red </a:t>
            </a:r>
            <a:r>
              <a:rPr lang="ko-KR" altLang="en-US" dirty="0"/>
              <a:t>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각각의 최소</a:t>
            </a:r>
            <a:r>
              <a:rPr lang="en-US" altLang="ko-KR" dirty="0"/>
              <a:t>,</a:t>
            </a:r>
            <a:r>
              <a:rPr lang="ko-KR" altLang="en-US" dirty="0"/>
              <a:t> 최댓값은 </a:t>
            </a:r>
            <a:r>
              <a:rPr lang="en-US" altLang="ko-KR" dirty="0"/>
              <a:t>0~255. 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순수한 파란색은 </a:t>
            </a:r>
            <a:r>
              <a:rPr lang="en-US" altLang="ko-KR" dirty="0"/>
              <a:t>(255, 0, 0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r>
              <a:rPr lang="ko-KR" altLang="en-US" dirty="0"/>
              <a:t>사각형 그리기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315977"/>
              </p:ext>
            </p:extLst>
          </p:nvPr>
        </p:nvGraphicFramePr>
        <p:xfrm>
          <a:off x="2377575" y="1420830"/>
          <a:ext cx="6176749" cy="493014"/>
        </p:xfrm>
        <a:graphic>
          <a:graphicData uri="http://schemas.openxmlformats.org/drawingml/2006/table">
            <a:tbl>
              <a:tblPr/>
              <a:tblGrid>
                <a:gridCol w="61767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line(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시작점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끝점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선 색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선 두께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)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20836"/>
              </p:ext>
            </p:extLst>
          </p:nvPr>
        </p:nvGraphicFramePr>
        <p:xfrm>
          <a:off x="7495320" y="3170607"/>
          <a:ext cx="4696680" cy="401574"/>
        </p:xfrm>
        <a:graphic>
          <a:graphicData uri="http://schemas.openxmlformats.org/drawingml/2006/table">
            <a:tbl>
              <a:tblPr/>
              <a:tblGrid>
                <a:gridCol w="46966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cv2.line(img, (0, 0), (809,689), (255, 0, 0), 2)</a:t>
                      </a:r>
                      <a:endParaRPr lang="en-US" sz="1600" kern="0" spc="0" dirty="0" smtClean="0">
                        <a:solidFill>
                          <a:srgbClr val="FF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Picture 2" descr="C:\Users\USER\Dropbox\Private\Lecture\Python\pnuMap_color_blueLi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253" y="754570"/>
            <a:ext cx="2695793" cy="239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502243"/>
              </p:ext>
            </p:extLst>
          </p:nvPr>
        </p:nvGraphicFramePr>
        <p:xfrm>
          <a:off x="6745034" y="3804277"/>
          <a:ext cx="5207617" cy="401574"/>
        </p:xfrm>
        <a:graphic>
          <a:graphicData uri="http://schemas.openxmlformats.org/drawingml/2006/table">
            <a:tbl>
              <a:tblPr/>
              <a:tblGrid>
                <a:gridCol w="52076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cv2.line(img, (0, 0), (width-1,height-1), (255, 0, 0), 2)</a:t>
                      </a:r>
                      <a:endParaRPr lang="en-US" sz="1600" kern="0" spc="0" dirty="0" smtClean="0">
                        <a:solidFill>
                          <a:srgbClr val="FF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9" y="4205851"/>
            <a:ext cx="7219831" cy="260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altLang="ko-KR" dirty="0"/>
          </a:p>
          <a:p>
            <a:r>
              <a:rPr lang="ko-KR" altLang="en-US" dirty="0"/>
              <a:t>사각형 그리기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052771"/>
              </p:ext>
            </p:extLst>
          </p:nvPr>
        </p:nvGraphicFramePr>
        <p:xfrm>
          <a:off x="2655182" y="2437037"/>
          <a:ext cx="8064896" cy="447294"/>
        </p:xfrm>
        <a:graphic>
          <a:graphicData uri="http://schemas.openxmlformats.org/drawingml/2006/table">
            <a:tbl>
              <a:tblPr/>
              <a:tblGrid>
                <a:gridCol w="80648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rectangle(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사각형 왼쪽 상단점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사각형 오른쪽 하단점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선 색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선 두께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" name="Picture 2" descr="C:\Users\USER\Dropbox\Private\Lecture\Python\pnuMap_color_redR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802" y="3736385"/>
            <a:ext cx="2695793" cy="239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35" y="3669943"/>
            <a:ext cx="6549427" cy="24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1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 그리기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628178"/>
              </p:ext>
            </p:extLst>
          </p:nvPr>
        </p:nvGraphicFramePr>
        <p:xfrm>
          <a:off x="2092773" y="1412776"/>
          <a:ext cx="4664866" cy="447294"/>
        </p:xfrm>
        <a:graphic>
          <a:graphicData uri="http://schemas.openxmlformats.org/drawingml/2006/table">
            <a:tbl>
              <a:tblPr/>
              <a:tblGrid>
                <a:gridCol w="46648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circle(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중점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반지름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선 색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선 두께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)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83" y="2501308"/>
            <a:ext cx="6921523" cy="273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5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검출을 위한 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필터링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필터링 강도는 </a:t>
            </a:r>
            <a:r>
              <a:rPr lang="en-US" altLang="ko-KR" dirty="0"/>
              <a:t>(5,5), (7,7)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같은 홀수의 </a:t>
            </a:r>
            <a:r>
              <a:rPr lang="ko-KR" altLang="en-US" dirty="0" smtClean="0"/>
              <a:t>조합</a:t>
            </a:r>
            <a:r>
              <a:rPr lang="en-US" altLang="ko-KR" dirty="0" smtClean="0"/>
              <a:t>,</a:t>
            </a:r>
            <a:r>
              <a:rPr lang="ko-KR" altLang="en-US" dirty="0" smtClean="0"/>
              <a:t> 현재 이미지를 얼마나 부드럽게 변형시킬 것인가를 결정하는 값을 말한다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(5,5) </a:t>
            </a:r>
            <a:r>
              <a:rPr lang="ko-KR" altLang="en-US" dirty="0"/>
              <a:t>사용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_x277398288" descr="EMB00000a5817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32" y="3157220"/>
            <a:ext cx="2141811" cy="329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277572160" descr="EMB00000a5817a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411" y="3157220"/>
            <a:ext cx="2160240" cy="329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9134749" y="4264743"/>
            <a:ext cx="504056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70303"/>
              </p:ext>
            </p:extLst>
          </p:nvPr>
        </p:nvGraphicFramePr>
        <p:xfrm>
          <a:off x="743692" y="1981620"/>
          <a:ext cx="6552728" cy="493014"/>
        </p:xfrm>
        <a:graphic>
          <a:graphicData uri="http://schemas.openxmlformats.org/drawingml/2006/table">
            <a:tbl>
              <a:tblPr/>
              <a:tblGrid>
                <a:gridCol w="65527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blur(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필터링을 수행할 이미지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필터링의 강도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)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71" y="3816978"/>
            <a:ext cx="5154963" cy="27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8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검출을 위한 전처리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색상 변경</a:t>
            </a:r>
            <a:endParaRPr lang="en-US" altLang="ko-KR" dirty="0"/>
          </a:p>
          <a:p>
            <a:pPr lvl="1"/>
            <a:r>
              <a:rPr lang="ko-KR" altLang="en-US" dirty="0"/>
              <a:t>흑백이미지는 물체의 특징을 뽑아내기 쉽고</a:t>
            </a:r>
            <a:r>
              <a:rPr lang="en-US" altLang="ko-KR" dirty="0"/>
              <a:t>, </a:t>
            </a:r>
            <a:r>
              <a:rPr lang="ko-KR" altLang="en-US" dirty="0"/>
              <a:t>파일 용량이 작아 처리 속도 </a:t>
            </a:r>
            <a:r>
              <a:rPr lang="ko-KR" altLang="en-US" dirty="0" smtClean="0"/>
              <a:t>빠름</a:t>
            </a:r>
            <a:endParaRPr lang="en-US" altLang="ko-KR" dirty="0" smtClean="0"/>
          </a:p>
          <a:p>
            <a:pPr lvl="1"/>
            <a:r>
              <a:rPr lang="ko-KR" altLang="en-US" dirty="0"/>
              <a:t>옵션</a:t>
            </a:r>
            <a:r>
              <a:rPr lang="en-US" altLang="ko-KR" dirty="0"/>
              <a:t>: cv2.COLOR_BGR2GRAY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_x277397648" descr="EMB00000a5819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505" y="2757064"/>
            <a:ext cx="2063095" cy="317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277395808" descr="EMB00000a5819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88" y="2762789"/>
            <a:ext cx="2078363" cy="31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9217916" y="3923273"/>
            <a:ext cx="504056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754036"/>
              </p:ext>
            </p:extLst>
          </p:nvPr>
        </p:nvGraphicFramePr>
        <p:xfrm>
          <a:off x="2131978" y="1407804"/>
          <a:ext cx="4380334" cy="493014"/>
        </p:xfrm>
        <a:graphic>
          <a:graphicData uri="http://schemas.openxmlformats.org/drawingml/2006/table">
            <a:tbl>
              <a:tblPr/>
              <a:tblGrid>
                <a:gridCol w="43803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cvtColor(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색상 변경 옵션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)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20" y="2980615"/>
            <a:ext cx="6075541" cy="27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8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검출하기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외곽선 검출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apertureSize:  </a:t>
            </a:r>
            <a:r>
              <a:rPr lang="ko-KR" altLang="en-US" dirty="0"/>
              <a:t>외곽을 얼마나 세밀하게 검사할지 결정하는 인자로 </a:t>
            </a:r>
            <a:r>
              <a:rPr lang="en-US" altLang="ko-KR" dirty="0"/>
              <a:t>3, 5, 7 </a:t>
            </a:r>
            <a:r>
              <a:rPr lang="ko-KR" altLang="en-US" dirty="0"/>
              <a:t>중 하나의 값을 가짐</a:t>
            </a:r>
            <a:endParaRPr lang="en-US" altLang="ko-KR" dirty="0"/>
          </a:p>
          <a:p>
            <a:pPr lvl="1"/>
            <a:r>
              <a:rPr lang="ko-KR" altLang="en-US" dirty="0"/>
              <a:t>너무 세밀하면 우리가 원하는 특징적인 부분만을 검출하기 어려우므로 </a:t>
            </a:r>
            <a:r>
              <a:rPr lang="en-US" altLang="ko-KR" dirty="0"/>
              <a:t>3 </a:t>
            </a:r>
            <a:r>
              <a:rPr lang="ko-KR" altLang="en-US" dirty="0"/>
              <a:t>정도 적당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643150"/>
              </p:ext>
            </p:extLst>
          </p:nvPr>
        </p:nvGraphicFramePr>
        <p:xfrm>
          <a:off x="1026406" y="1964880"/>
          <a:ext cx="6876764" cy="493014"/>
        </p:xfrm>
        <a:graphic>
          <a:graphicData uri="http://schemas.openxmlformats.org/drawingml/2006/table">
            <a:tbl>
              <a:tblPr/>
              <a:tblGrid>
                <a:gridCol w="68767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Canny(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이미지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기울기 최솟값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기울기 최댓값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필터의 크기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739140"/>
              </p:ext>
            </p:extLst>
          </p:nvPr>
        </p:nvGraphicFramePr>
        <p:xfrm>
          <a:off x="1026406" y="2516984"/>
          <a:ext cx="5148326" cy="493014"/>
        </p:xfrm>
        <a:graphic>
          <a:graphicData uri="http://schemas.openxmlformats.org/drawingml/2006/table">
            <a:tbl>
              <a:tblPr/>
              <a:tblGrid>
                <a:gridCol w="51483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cv2.Canny(img, 50, 150, apertureSize = 3)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_x277397648" descr="EMB00000a5819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42" y="4024385"/>
            <a:ext cx="1838619" cy="283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9572932" y="4846565"/>
            <a:ext cx="430985" cy="770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_x277399488" descr="EMB00000a58191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032" y="3979308"/>
            <a:ext cx="1838619" cy="282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41" y="4113112"/>
            <a:ext cx="6062830" cy="230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56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검출하기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외곽선 검출</a:t>
            </a:r>
            <a:endParaRPr lang="en-US" altLang="ko-KR" dirty="0"/>
          </a:p>
          <a:p>
            <a:pPr lvl="1"/>
            <a:r>
              <a:rPr lang="en-US" altLang="ko-KR" dirty="0"/>
              <a:t>blur() </a:t>
            </a:r>
            <a:r>
              <a:rPr lang="ko-KR" altLang="en-US" dirty="0"/>
              <a:t>함수로 </a:t>
            </a:r>
            <a:r>
              <a:rPr lang="ko-KR" altLang="en-US" dirty="0" smtClean="0"/>
              <a:t>필터링함으로써 필요없는 외곽선 </a:t>
            </a:r>
            <a:r>
              <a:rPr lang="ko-KR" altLang="en-US" dirty="0"/>
              <a:t>제거</a:t>
            </a:r>
          </a:p>
        </p:txBody>
      </p:sp>
      <p:pic>
        <p:nvPicPr>
          <p:cNvPr id="4" name="_x277397648" descr="EMB00000a5819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502" y="3238125"/>
            <a:ext cx="2063095" cy="317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8533947" y="4380747"/>
            <a:ext cx="504056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_x277398928" descr="EMB00000a5819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76" y="3238125"/>
            <a:ext cx="2058080" cy="314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75" y="3195031"/>
            <a:ext cx="5803277" cy="237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1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검출하기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직선 </a:t>
            </a:r>
            <a:r>
              <a:rPr lang="ko-KR" altLang="en-US" dirty="0" smtClean="0"/>
              <a:t>검출</a:t>
            </a:r>
            <a:endParaRPr lang="en-US" altLang="ko-KR" dirty="0"/>
          </a:p>
          <a:p>
            <a:pPr lvl="1"/>
            <a:r>
              <a:rPr lang="en-US" altLang="ko-KR" dirty="0"/>
              <a:t>edge: </a:t>
            </a:r>
            <a:r>
              <a:rPr lang="ko-KR" altLang="en-US" dirty="0"/>
              <a:t>외곽선 검출 함수 </a:t>
            </a:r>
            <a:r>
              <a:rPr lang="en-US" altLang="ko-KR" dirty="0"/>
              <a:t>Canny</a:t>
            </a:r>
            <a:r>
              <a:rPr lang="ko-KR" altLang="en-US" dirty="0"/>
              <a:t>의 </a:t>
            </a:r>
            <a:r>
              <a:rPr lang="ko-KR" altLang="en-US" dirty="0" smtClean="0"/>
              <a:t>리턴값</a:t>
            </a:r>
            <a:r>
              <a:rPr lang="en-US" altLang="ko-KR" dirty="0" smtClean="0"/>
              <a:t>(Canny</a:t>
            </a:r>
            <a:r>
              <a:rPr lang="ko-KR" altLang="en-US" dirty="0" smtClean="0"/>
              <a:t>함수를 이용하여 찾아낸 물체의 외곽선들의 모음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이미지에서 선을 찾을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검사한 영역이 선인지 아닌지를 판별할 때 사용하는 값</a:t>
            </a:r>
            <a:r>
              <a:rPr lang="en-US" altLang="ko-KR" dirty="0" smtClean="0"/>
              <a:t>(</a:t>
            </a:r>
            <a:r>
              <a:rPr lang="en-US" altLang="ko-KR" dirty="0"/>
              <a:t>r, </a:t>
            </a:r>
            <a:r>
              <a:rPr lang="en-US" altLang="ko-KR" dirty="0" smtClean="0"/>
              <a:t>theta)</a:t>
            </a:r>
          </a:p>
          <a:p>
            <a:pPr lvl="1"/>
            <a:r>
              <a:rPr lang="en-US" altLang="ko-KR" dirty="0" smtClean="0"/>
              <a:t>r</a:t>
            </a:r>
            <a:r>
              <a:rPr lang="en-US" altLang="ko-KR" dirty="0"/>
              <a:t>: 1</a:t>
            </a:r>
          </a:p>
          <a:p>
            <a:pPr lvl="1"/>
            <a:r>
              <a:rPr lang="en-US" altLang="ko-KR" dirty="0"/>
              <a:t>theta: </a:t>
            </a:r>
            <a:r>
              <a:rPr lang="en-US" altLang="ko-KR" dirty="0">
                <a:sym typeface="Symbol"/>
              </a:rPr>
              <a:t>/</a:t>
            </a:r>
            <a:r>
              <a:rPr lang="en-US" altLang="ko-KR" dirty="0" smtClean="0">
                <a:sym typeface="Symbol"/>
              </a:rPr>
              <a:t>180</a:t>
            </a:r>
          </a:p>
          <a:p>
            <a:pPr lvl="1"/>
            <a:r>
              <a:rPr lang="en-US" altLang="ko-KR" dirty="0" smtClean="0"/>
              <a:t>threshold</a:t>
            </a:r>
            <a:r>
              <a:rPr lang="en-US" altLang="ko-KR" dirty="0"/>
              <a:t>: </a:t>
            </a:r>
            <a:r>
              <a:rPr lang="ko-KR" altLang="en-US" dirty="0"/>
              <a:t>직선으로 판정하는 기준</a:t>
            </a:r>
            <a:endParaRPr lang="en-US" altLang="ko-KR" dirty="0"/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100~250 </a:t>
            </a:r>
            <a:r>
              <a:rPr lang="ko-KR" altLang="en-US" dirty="0"/>
              <a:t>사이의 값</a:t>
            </a:r>
          </a:p>
          <a:p>
            <a:endParaRPr lang="en-US" altLang="ko-KR" dirty="0" smtClean="0"/>
          </a:p>
          <a:p>
            <a:r>
              <a:rPr lang="ko-KR" altLang="en-US" dirty="0"/>
              <a:t>원 </a:t>
            </a:r>
            <a:r>
              <a:rPr lang="ko-KR" altLang="en-US" dirty="0" smtClean="0"/>
              <a:t>검출</a:t>
            </a:r>
            <a:endParaRPr lang="en-US" altLang="ko-KR" dirty="0"/>
          </a:p>
          <a:p>
            <a:pPr lvl="1"/>
            <a:r>
              <a:rPr lang="en-US" altLang="ko-KR" dirty="0"/>
              <a:t>method: </a:t>
            </a:r>
            <a:r>
              <a:rPr lang="ko-KR" altLang="en-US" dirty="0"/>
              <a:t>허프 변환 </a:t>
            </a:r>
            <a:r>
              <a:rPr lang="en-US" altLang="ko-KR" dirty="0"/>
              <a:t>(cv2.HOUGH_GRADIENT)</a:t>
            </a:r>
          </a:p>
          <a:p>
            <a:pPr lvl="1"/>
            <a:r>
              <a:rPr lang="en-US" altLang="ko-KR" dirty="0"/>
              <a:t>dp: </a:t>
            </a:r>
            <a:r>
              <a:rPr lang="ko-KR" altLang="en-US" dirty="0"/>
              <a:t>값이</a:t>
            </a:r>
            <a:r>
              <a:rPr lang="en-US" altLang="ko-KR" dirty="0"/>
              <a:t> </a:t>
            </a:r>
            <a:r>
              <a:rPr lang="ko-KR" altLang="en-US" dirty="0"/>
              <a:t>작을수록 원으로 판정하는 기준 엄격</a:t>
            </a:r>
            <a:endParaRPr lang="en-US" altLang="ko-KR" dirty="0"/>
          </a:p>
          <a:p>
            <a:pPr lvl="2"/>
            <a:r>
              <a:rPr lang="en-US" altLang="ko-KR" dirty="0"/>
              <a:t>1~2 </a:t>
            </a:r>
            <a:r>
              <a:rPr lang="ko-KR" altLang="en-US" dirty="0"/>
              <a:t>사이 적당</a:t>
            </a:r>
            <a:endParaRPr lang="en-US" altLang="ko-KR" dirty="0"/>
          </a:p>
          <a:p>
            <a:pPr lvl="1"/>
            <a:r>
              <a:rPr lang="en-US" altLang="ko-KR" dirty="0"/>
              <a:t>minDist: </a:t>
            </a:r>
            <a:r>
              <a:rPr lang="ko-KR" altLang="en-US" dirty="0"/>
              <a:t>찾은</a:t>
            </a:r>
            <a:r>
              <a:rPr lang="en-US" altLang="ko-KR" dirty="0"/>
              <a:t> </a:t>
            </a:r>
            <a:r>
              <a:rPr lang="ko-KR" altLang="en-US" dirty="0"/>
              <a:t>원들 중심 간 최소 거리</a:t>
            </a:r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59507"/>
              </p:ext>
            </p:extLst>
          </p:nvPr>
        </p:nvGraphicFramePr>
        <p:xfrm>
          <a:off x="2230738" y="1412776"/>
          <a:ext cx="5329789" cy="493014"/>
        </p:xfrm>
        <a:graphic>
          <a:graphicData uri="http://schemas.openxmlformats.org/drawingml/2006/table">
            <a:tbl>
              <a:tblPr/>
              <a:tblGrid>
                <a:gridCol w="5329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HoughLines(edge, r, theta, threshold)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548291"/>
              </p:ext>
            </p:extLst>
          </p:nvPr>
        </p:nvGraphicFramePr>
        <p:xfrm>
          <a:off x="1939190" y="4694177"/>
          <a:ext cx="5329789" cy="493014"/>
        </p:xfrm>
        <a:graphic>
          <a:graphicData uri="http://schemas.openxmlformats.org/drawingml/2006/table">
            <a:tbl>
              <a:tblPr/>
              <a:tblGrid>
                <a:gridCol w="53297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HoughCircles(img, method, dp, minDist)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70" y="3038268"/>
            <a:ext cx="35909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00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검출하기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9350" y="1293508"/>
            <a:ext cx="11713301" cy="5184576"/>
          </a:xfrm>
        </p:spPr>
        <p:txBody>
          <a:bodyPr/>
          <a:lstStyle/>
          <a:p>
            <a:r>
              <a:rPr lang="ko-KR" altLang="en-US" dirty="0" smtClean="0"/>
              <a:t>직선 검출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722007"/>
              </p:ext>
            </p:extLst>
          </p:nvPr>
        </p:nvGraphicFramePr>
        <p:xfrm>
          <a:off x="119270" y="1711047"/>
          <a:ext cx="12072729" cy="5887974"/>
        </p:xfrm>
        <a:graphic>
          <a:graphicData uri="http://schemas.openxmlformats.org/drawingml/2006/table">
            <a:tbl>
              <a:tblPr/>
              <a:tblGrid>
                <a:gridCol w="120727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14876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import cv2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import numpy as np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img = cv2.imread('../image/road5.jpg')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img = cv2.blur(img,(3,3))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gray = cv2.cvtColor(img,cv2.COLOR_BGR2GRAY)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edges = cv2.Canny(gray,50,150,apertureSize = 3) #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이미지에서 검출된 외곽선들을 입력으로 받는다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cv2.imshow('original',img)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lines = cv2.HoughLines(edges,1,3.14/180,220) #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선과 원점 사이의 거리와 선의 기울기를 나타내는 각도를 이용하여 검출한 선의 정보 유지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for line in lines: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rho = line[0][0]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theta = line[0][1]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a = np.cos(theta)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b = np.sin(theta)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x0 = a*rho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y0 = b*rho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x1 = int(x0 + 1000*(-b))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y1 = int(y0 + 1000*(a))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x2 = int(x0 - 1000*(-b))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y2 = int(y0 - 1000*(a))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cv2.line(img,(x1,y1),(x2,y2),(0,0,255),2) #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우리가 찾은 선의 정보는 거리와 각도로 표현되어 있다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cv2.imshow('line detection',img)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cv2.waitKey(0)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cv2.destroyAllWindows()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809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물체 검출하기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 검출</a:t>
            </a:r>
            <a:endParaRPr lang="ko-KR" altLang="en-US" dirty="0"/>
          </a:p>
        </p:txBody>
      </p:sp>
      <p:pic>
        <p:nvPicPr>
          <p:cNvPr id="5" name="_x277396288" descr="EMB00000a5819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736" y="1949583"/>
            <a:ext cx="3200689" cy="36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08" y="1949583"/>
            <a:ext cx="7445637" cy="40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5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</a:t>
            </a:r>
            <a:r>
              <a:rPr lang="ko-KR" altLang="en-US" dirty="0" smtClean="0"/>
              <a:t>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딥페이스</a:t>
            </a:r>
            <a:r>
              <a:rPr lang="en-US" altLang="ko-KR" dirty="0"/>
              <a:t>(DeepFace)</a:t>
            </a:r>
          </a:p>
          <a:p>
            <a:pPr lvl="1"/>
            <a:r>
              <a:rPr lang="ko-KR" altLang="en-US" dirty="0"/>
              <a:t>업로드된 사진 속 인물 자동 인식</a:t>
            </a:r>
          </a:p>
          <a:p>
            <a:pPr lvl="1"/>
            <a:r>
              <a:rPr lang="ko-KR" altLang="en-US" dirty="0"/>
              <a:t>인식정확도</a:t>
            </a:r>
            <a:r>
              <a:rPr lang="en-US" altLang="ko-KR" dirty="0"/>
              <a:t>: 97.5%</a:t>
            </a:r>
          </a:p>
          <a:p>
            <a:pPr lvl="1"/>
            <a:r>
              <a:rPr lang="en-US" altLang="ko-KR" dirty="0"/>
              <a:t>CCTV </a:t>
            </a:r>
            <a:r>
              <a:rPr lang="ko-KR" altLang="en-US" dirty="0"/>
              <a:t>등에 활용 가능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자율주행자동차</a:t>
            </a:r>
            <a:endParaRPr lang="en-US" altLang="ko-KR" dirty="0"/>
          </a:p>
          <a:p>
            <a:pPr lvl="1"/>
            <a:r>
              <a:rPr lang="ko-KR" altLang="en-US" dirty="0"/>
              <a:t>신호등 판별</a:t>
            </a:r>
            <a:r>
              <a:rPr lang="en-US" altLang="ko-KR" dirty="0"/>
              <a:t>, </a:t>
            </a:r>
            <a:r>
              <a:rPr lang="ko-KR" altLang="en-US" dirty="0"/>
              <a:t>정지선 구분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보행자 인식</a:t>
            </a:r>
            <a:r>
              <a:rPr lang="en-US" altLang="ko-KR" dirty="0"/>
              <a:t>, </a:t>
            </a:r>
            <a:r>
              <a:rPr lang="ko-KR" altLang="en-US" dirty="0"/>
              <a:t>장애물 </a:t>
            </a:r>
            <a:r>
              <a:rPr lang="ko-KR" altLang="en-US" dirty="0" smtClean="0"/>
              <a:t>인식</a:t>
            </a:r>
            <a:endParaRPr lang="ko-KR" altLang="en-US" dirty="0"/>
          </a:p>
        </p:txBody>
      </p:sp>
      <p:pic>
        <p:nvPicPr>
          <p:cNvPr id="4" name="_x134348280" descr="EMB00001c5447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13" y="1511498"/>
            <a:ext cx="3231926" cy="23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134347080" descr="EMB00001c5447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13" y="3926625"/>
            <a:ext cx="5075563" cy="254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78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를 활용한 이미지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인식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418" y="2036143"/>
            <a:ext cx="59531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2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를 활용한 이미지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컴퓨터가 이미지를 인식하는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</a:t>
            </a:r>
            <a:r>
              <a:rPr lang="en-US" altLang="ko-KR" dirty="0" smtClean="0"/>
              <a:t>:</a:t>
            </a:r>
            <a:r>
              <a:rPr lang="ko-KR" altLang="en-US" dirty="0" smtClean="0"/>
              <a:t> 사람의 학습 방법과 유사</a:t>
            </a:r>
            <a:r>
              <a:rPr lang="en-US" altLang="ko-KR" dirty="0" smtClean="0"/>
              <a:t>.</a:t>
            </a:r>
            <a:r>
              <a:rPr lang="ko-KR" altLang="en-US" dirty="0" smtClean="0"/>
              <a:t> 다양한 이미지로 학습하여 인식율 높임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OpenCV</a:t>
            </a:r>
            <a:r>
              <a:rPr lang="ko-KR" altLang="en-US" dirty="0" smtClean="0"/>
              <a:t>에서 이미지 인식을 위해 필요한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인식 목적에 맞는 분류기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학습된 데이터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인식에 사용할 이미지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검출 함수에서 분류기를 사용하여 이미지에서 인식한 내용 검출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19" y="2431547"/>
            <a:ext cx="59626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17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를 활용한 </a:t>
            </a:r>
            <a:r>
              <a:rPr lang="ko-KR" altLang="en-US" dirty="0" smtClean="0"/>
              <a:t>얼굴 </a:t>
            </a:r>
            <a:r>
              <a:rPr lang="ko-KR" altLang="en-US" dirty="0"/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얼굴과 눈 부분 검출하기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얼굴을 찾고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얼굴에서 눈 부분 검출하면 됨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91575"/>
              </p:ext>
            </p:extLst>
          </p:nvPr>
        </p:nvGraphicFramePr>
        <p:xfrm>
          <a:off x="710289" y="2295271"/>
          <a:ext cx="6211450" cy="4424934"/>
        </p:xfrm>
        <a:graphic>
          <a:graphicData uri="http://schemas.openxmlformats.org/drawingml/2006/table">
            <a:tbl>
              <a:tblPr/>
              <a:tblGrid>
                <a:gridCol w="6211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14876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import numpy as np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import cv2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face_cascade = cv2.CascadeClassifier('</a:t>
                      </a:r>
                      <a:r>
                        <a:rPr lang="en-US" sz="1600" kern="0" spc="0" dirty="0" smtClean="0">
                          <a:solidFill>
                            <a:srgbClr val="00B0F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haarcascade_frontalface_default.xml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eye_cascade = cv2.CascadeClassifier('</a:t>
                      </a:r>
                      <a:r>
                        <a:rPr lang="en-US" sz="1600" kern="0" spc="0" dirty="0" smtClean="0">
                          <a:solidFill>
                            <a:srgbClr val="00B0F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haarcascade_eye.xml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img = cv2.imread('face.jpg')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gray = cv2.cvtColor(img, cv2.COLOR_BGR2GRAY)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faces = face_cascade.</a:t>
                      </a:r>
                      <a:r>
                        <a:rPr lang="en-US" sz="1600" kern="0" spc="0" dirty="0" smtClean="0">
                          <a:solidFill>
                            <a:srgbClr val="00B0F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detectMultiScale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(gray, 1.5, 1)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for (x,y,w,h) in faces: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cv2.rectangle(img,(x,y),(x+w,y+h),(255,0,0),2)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roi_gray = gray[y:y+h, x:x+w]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roi_color = img[y:y+h, x:x+w]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eyes = eye_cascade.</a:t>
                      </a:r>
                      <a:r>
                        <a:rPr lang="en-US" sz="1600" kern="0" spc="0" dirty="0" smtClean="0">
                          <a:solidFill>
                            <a:srgbClr val="00B0F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detectMultiScale</a:t>
                      </a: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(roi_gray,1.2, 4)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for (ex,ey,ew,eh) in eyes: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    cv2.rectangle(roi_color,(ex,ey),(ex+ew,ey+eh),(0,255,0),2)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cv2.imshow('img',img)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cv2.waitKey(0)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cv2.destroyAllWindows()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78" y="1949582"/>
            <a:ext cx="4676130" cy="33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23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를 활용한 얼굴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웃고 있는지 </a:t>
            </a:r>
            <a:r>
              <a:rPr lang="ko-KR" altLang="en-US" dirty="0" smtClean="0"/>
              <a:t>판별하기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얼굴을 찾고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얼굴에서 입이 웃는 입인지 찾으면 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얼굴과 눈 부분 검출하기에서 다음 부분 수정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59444" y="2062976"/>
            <a:ext cx="4693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수정할 부분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눈 분류기 대신 </a:t>
            </a:r>
            <a:r>
              <a:rPr lang="en-US" altLang="ko-KR" dirty="0" smtClean="0"/>
              <a:t>smile</a:t>
            </a:r>
            <a:r>
              <a:rPr lang="ko-KR" altLang="en-US" dirty="0" smtClean="0"/>
              <a:t> 분류기 사용</a:t>
            </a:r>
            <a:endParaRPr lang="en-US" altLang="ko-KR" dirty="0" smtClean="0"/>
          </a:p>
          <a:p>
            <a:r>
              <a:rPr lang="en-US" altLang="ko-KR" dirty="0"/>
              <a:t>(</a:t>
            </a:r>
            <a:r>
              <a:rPr lang="en-US" altLang="ko-KR" dirty="0" smtClean="0"/>
              <a:t>haarcascade_smile.xml)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Smile</a:t>
            </a:r>
            <a:r>
              <a:rPr lang="ko-KR" altLang="en-US" dirty="0" smtClean="0"/>
              <a:t> 입술 부분 표시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108"/>
              </p:ext>
            </p:extLst>
          </p:nvPr>
        </p:nvGraphicFramePr>
        <p:xfrm>
          <a:off x="723042" y="3118460"/>
          <a:ext cx="6211450" cy="3327654"/>
        </p:xfrm>
        <a:graphic>
          <a:graphicData uri="http://schemas.openxmlformats.org/drawingml/2006/table">
            <a:tbl>
              <a:tblPr/>
              <a:tblGrid>
                <a:gridCol w="6211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332485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import cv2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import numpy as np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faceCascade = cv2.CascadeClassifier('haarcascade_frontalface_default.xml')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smileCascade = cv2.CascadeClassifier('haarcascade_smile.xml')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img = cv2.imread('image/smile_no.jpg')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gray = cv2.cvtColor(img, cv2.COLOR_BGR2GRAY)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faces = faceCascade.detectMultiScale(gray, 1.3, 10)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for (x, y, w, h) in faces: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cv2.rectangle(img, (x, y), (x+w, y+h), (0, 0, 255), 2)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roi_gray = gray[y:y+h, x:x+w]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roi_color = img[y:y+h, x:x+w]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smiles = smileCascade.detectMultiScale(roi_gray,2, 10)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for (ex,ey,ew,eh) in smiles: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        cv2.rectangle(roi_color,(ex,ey),(ex+ew,ey+eh),(0,255,0),2)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cv2.imshow('Smile Detector', img)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cv2.waitKey(0)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cv2.destroyAllWindows()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69324" y="3880625"/>
            <a:ext cx="5062764" cy="191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877120" y="5352586"/>
            <a:ext cx="4352802" cy="165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64" y="4152522"/>
            <a:ext cx="5809254" cy="26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7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를 활용한 </a:t>
            </a:r>
            <a:r>
              <a:rPr lang="ko-KR" altLang="en-US" dirty="0" smtClean="0"/>
              <a:t>숫자 </a:t>
            </a:r>
            <a:r>
              <a:rPr lang="ko-KR" altLang="en-US" dirty="0"/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자동차 번호판 인식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숫자 인식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7" y="1935085"/>
            <a:ext cx="5372100" cy="3857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226" y="2142932"/>
            <a:ext cx="5691754" cy="3912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5226" y="5470337"/>
            <a:ext cx="302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빨간 사각형 안의 숫자를 모두 입력해주면 분류 데이터 생성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8380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를 활용한 숫자 인식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인식 결과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9" y="1955760"/>
            <a:ext cx="10401939" cy="40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74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텐서플로우</a:t>
            </a:r>
            <a:r>
              <a:rPr lang="en-US" altLang="ko-KR" dirty="0"/>
              <a:t>(TensorFlow)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텐서플로우 사용하기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아나콘다의 경우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아나콘다 프롬프트 실행하여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아나콘다가 아닌 경우 일반적으로 </a:t>
            </a:r>
            <a:r>
              <a:rPr lang="en-US" altLang="ko-KR" dirty="0" smtClean="0"/>
              <a:t>conda </a:t>
            </a:r>
            <a:r>
              <a:rPr lang="ko-KR" altLang="en-US" dirty="0" smtClean="0"/>
              <a:t>대신 </a:t>
            </a:r>
            <a:r>
              <a:rPr lang="en-US" altLang="ko-KR" dirty="0" smtClean="0"/>
              <a:t>pip</a:t>
            </a:r>
            <a:r>
              <a:rPr lang="ko-KR" altLang="en-US" dirty="0" smtClean="0"/>
              <a:t> 사용하여 설치하면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설치가 완료되면 파이썬에서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 하여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텐서플로우는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버전과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 버전이 있음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위는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 버전 설치 방법임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텐서플로우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구글에서 만든 인공지능 툴로서 기계 학습과 딥러닝을 위한 오픈소스 라이브러리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http://blog.naver.com/wideeyed/221137846538</a:t>
            </a:r>
            <a:endParaRPr lang="en-US" altLang="ko-KR" dirty="0" smtClean="0"/>
          </a:p>
          <a:p>
            <a:pPr lvl="1"/>
            <a:r>
              <a:rPr lang="en-US" altLang="ko-KR" dirty="0"/>
              <a:t>http://bob3rdnewbie.tistory.com/310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77" y="2295988"/>
            <a:ext cx="6488003" cy="107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0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OpenCV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 Source Computer Vision Library</a:t>
            </a:r>
          </a:p>
          <a:p>
            <a:pPr marL="514350" indent="-514350">
              <a:buFont typeface="+mj-lt"/>
              <a:buAutoNum type="arabicParenR"/>
            </a:pPr>
            <a:r>
              <a:rPr lang="ko-KR" altLang="en-US" dirty="0"/>
              <a:t>설치파일 다운로드</a:t>
            </a:r>
            <a:endParaRPr lang="en-US" altLang="ko-KR" dirty="0"/>
          </a:p>
          <a:p>
            <a:pPr lvl="1"/>
            <a:r>
              <a:rPr lang="en-US" altLang="ko-KR" spc="-100" dirty="0">
                <a:hlinkClick r:id="rId2"/>
              </a:rPr>
              <a:t>http://www.lfd.uci.edu/~gohlke/pythonlibs/#opencv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접속 후 자신의 운영체제와 파이썬 버전에 맞는 파일 받음</a:t>
            </a:r>
            <a:endParaRPr lang="en-US" altLang="ko-KR" dirty="0"/>
          </a:p>
          <a:p>
            <a:pPr marL="514350" indent="-514350">
              <a:buFont typeface="+mj-lt"/>
              <a:buAutoNum type="arabicParenR"/>
            </a:pP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ko-KR" altLang="en-US" dirty="0"/>
              <a:t>아나콘다 프롬프트 창 </a:t>
            </a:r>
            <a:r>
              <a:rPr lang="ko-KR" altLang="en-US" dirty="0" smtClean="0"/>
              <a:t>열기</a:t>
            </a:r>
            <a:r>
              <a:rPr lang="en-US" altLang="ko-KR" dirty="0" smtClean="0"/>
              <a:t>(64bit</a:t>
            </a:r>
            <a:r>
              <a:rPr lang="ko-KR" altLang="en-US" dirty="0" smtClean="0"/>
              <a:t>의 경우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32bit</a:t>
            </a:r>
            <a:r>
              <a:rPr lang="ko-KR" altLang="en-US" dirty="0" smtClean="0"/>
              <a:t>의 경우</a:t>
            </a:r>
            <a:r>
              <a:rPr lang="en-US" altLang="ko-KR" dirty="0"/>
              <a:t>:</a:t>
            </a:r>
            <a:r>
              <a:rPr lang="en-US" altLang="ko-KR" dirty="0" smtClean="0"/>
              <a:t>opencv_python‑3.3.1‑cp36‑cp36m‑win32.whl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089705"/>
              </p:ext>
            </p:extLst>
          </p:nvPr>
        </p:nvGraphicFramePr>
        <p:xfrm>
          <a:off x="969701" y="3878002"/>
          <a:ext cx="7200800" cy="340614"/>
        </p:xfrm>
        <a:graphic>
          <a:graphicData uri="http://schemas.openxmlformats.org/drawingml/2006/table">
            <a:tbl>
              <a:tblPr/>
              <a:tblGrid>
                <a:gridCol w="720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 install opencv_python-3.3.1-cp36-cp36m-win_amd64.whl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" name="_x284098360" descr="EMB00000a5812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71" y="4382058"/>
            <a:ext cx="5530214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63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OpenCV</a:t>
            </a:r>
            <a:r>
              <a:rPr lang="ko-KR" altLang="en-US" dirty="0" smtClean="0"/>
              <a:t> 설치 후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에러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OpenCV</a:t>
            </a:r>
            <a:r>
              <a:rPr lang="ko-KR" altLang="en-US" dirty="0" smtClean="0"/>
              <a:t> 버전과 </a:t>
            </a:r>
            <a:r>
              <a:rPr lang="en-US" altLang="ko-KR" dirty="0" smtClean="0"/>
              <a:t>numpy</a:t>
            </a:r>
            <a:r>
              <a:rPr lang="ko-KR" altLang="en-US" dirty="0" smtClean="0"/>
              <a:t> 버전이 안맞아서 발생하는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해결방법</a:t>
            </a:r>
            <a:r>
              <a:rPr lang="en-US" altLang="ko-KR" dirty="0" smtClean="0"/>
              <a:t>: numpy </a:t>
            </a:r>
            <a:r>
              <a:rPr lang="ko-KR" altLang="en-US" dirty="0" smtClean="0"/>
              <a:t>모듈을 </a:t>
            </a:r>
            <a:r>
              <a:rPr lang="en-US" altLang="ko-KR" dirty="0" smtClean="0"/>
              <a:t>uninstall</a:t>
            </a:r>
            <a:r>
              <a:rPr lang="ko-KR" altLang="en-US" dirty="0" smtClean="0"/>
              <a:t>하고 다시 </a:t>
            </a:r>
            <a:r>
              <a:rPr lang="en-US" altLang="ko-KR" dirty="0" smtClean="0"/>
              <a:t>install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00" y="1973766"/>
            <a:ext cx="10523491" cy="7917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09" y="3760865"/>
            <a:ext cx="6472818" cy="29338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06176" y="3824868"/>
            <a:ext cx="2129883" cy="24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806175" y="5271017"/>
            <a:ext cx="2129883" cy="24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06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데이터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컴퓨터에서 이미지 데이터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0810" y="1881452"/>
            <a:ext cx="7297675" cy="4571436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</p:spPr>
      </p:pic>
      <p:pic>
        <p:nvPicPr>
          <p:cNvPr id="5" name="_x284096840" descr="EMB00000a5813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036" y="2394865"/>
            <a:ext cx="2109788" cy="20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0254" y="4533937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70C0"/>
                </a:solidFill>
              </a:rPr>
              <a:t>빛의 </a:t>
            </a:r>
            <a:r>
              <a:rPr lang="en-US" altLang="ko-KR" sz="1600" dirty="0" smtClean="0">
                <a:solidFill>
                  <a:srgbClr val="0070C0"/>
                </a:solidFill>
              </a:rPr>
              <a:t>3</a:t>
            </a:r>
            <a:r>
              <a:rPr lang="ko-KR" altLang="en-US" sz="1600" dirty="0" smtClean="0">
                <a:solidFill>
                  <a:srgbClr val="0070C0"/>
                </a:solidFill>
              </a:rPr>
              <a:t>원색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92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데이터 다루기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 읽기</a:t>
            </a:r>
            <a:endParaRPr lang="en-US" altLang="ko-KR" dirty="0"/>
          </a:p>
          <a:p>
            <a:pPr lvl="1"/>
            <a:r>
              <a:rPr lang="en-US" altLang="ko-KR" dirty="0"/>
              <a:t>OpenCV </a:t>
            </a:r>
            <a:r>
              <a:rPr lang="ko-KR" altLang="en-US" dirty="0"/>
              <a:t>모듈 불러오기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이미지 파일 읽기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541029"/>
              </p:ext>
            </p:extLst>
          </p:nvPr>
        </p:nvGraphicFramePr>
        <p:xfrm>
          <a:off x="1044910" y="2311627"/>
          <a:ext cx="5148326" cy="493014"/>
        </p:xfrm>
        <a:graphic>
          <a:graphicData uri="http://schemas.openxmlformats.org/drawingml/2006/table">
            <a:tbl>
              <a:tblPr/>
              <a:tblGrid>
                <a:gridCol w="51483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import cv2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33472"/>
              </p:ext>
            </p:extLst>
          </p:nvPr>
        </p:nvGraphicFramePr>
        <p:xfrm>
          <a:off x="1044910" y="3456985"/>
          <a:ext cx="5148326" cy="493014"/>
        </p:xfrm>
        <a:graphic>
          <a:graphicData uri="http://schemas.openxmlformats.org/drawingml/2006/table">
            <a:tbl>
              <a:tblPr/>
              <a:tblGrid>
                <a:gridCol w="51483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img = cv2.imread (‘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파일경로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’,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옵션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)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29534"/>
              </p:ext>
            </p:extLst>
          </p:nvPr>
        </p:nvGraphicFramePr>
        <p:xfrm>
          <a:off x="1044909" y="4166023"/>
          <a:ext cx="7764554" cy="1789176"/>
        </p:xfrm>
        <a:graphic>
          <a:graphicData uri="http://schemas.openxmlformats.org/drawingml/2006/table">
            <a:tbl>
              <a:tblPr/>
              <a:tblGrid>
                <a:gridCol w="29743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901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47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옵션값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의미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4841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cv2.IMREAD_COLOR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이미지 파일을 컬러로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읽어들임 </a:t>
                      </a: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(default)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4841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cv2.IMREAD_GRAYSCALE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이미지 파일을 </a:t>
                      </a: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흑백으로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읽어들임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4841"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cv2.IMREAD_UNCHANGED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알파 채널을 포함하여 이미지 파일을 읽어들임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8518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72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데이터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파일 읽어들이기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PNU Map</a:t>
            </a:r>
            <a:r>
              <a:rPr lang="ko-KR" altLang="en-US" dirty="0" smtClean="0"/>
              <a:t> 파일 읽어 들이기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이미지 보이기</a:t>
            </a:r>
            <a:endParaRPr lang="ko-KR" altLang="en-US" dirty="0"/>
          </a:p>
        </p:txBody>
      </p:sp>
      <p:pic>
        <p:nvPicPr>
          <p:cNvPr id="4" name="Picture 2" descr="C:\Users\USER\Dropbox\[2017 2학기][기초 프로그래밍]파이썬\파이썬\11장 이미지데이터 다루기\코드\11.1\campus_map_2017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193" y="566217"/>
            <a:ext cx="3265907" cy="27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42045" y="1394317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ampus_map_2017_01.jpg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422797"/>
              </p:ext>
            </p:extLst>
          </p:nvPr>
        </p:nvGraphicFramePr>
        <p:xfrm>
          <a:off x="1011456" y="2350775"/>
          <a:ext cx="6192688" cy="1270254"/>
        </p:xfrm>
        <a:graphic>
          <a:graphicData uri="http://schemas.openxmlformats.org/drawingml/2006/table">
            <a:tbl>
              <a:tblPr/>
              <a:tblGrid>
                <a:gridCol w="61926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import cv2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img_path = 'image/</a:t>
                      </a:r>
                      <a:r>
                        <a:rPr lang="en-US" altLang="ko-KR" dirty="0" smtClean="0"/>
                        <a:t>campus_map_2017_01</a:t>
                      </a: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.jpg'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img=cv2.imread(img_path, cv2.IMREAD_COLOR)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092042"/>
              </p:ext>
            </p:extLst>
          </p:nvPr>
        </p:nvGraphicFramePr>
        <p:xfrm>
          <a:off x="1011456" y="4243989"/>
          <a:ext cx="6120680" cy="2504694"/>
        </p:xfrm>
        <a:graphic>
          <a:graphicData uri="http://schemas.openxmlformats.org/drawingml/2006/table">
            <a:tbl>
              <a:tblPr/>
              <a:tblGrid>
                <a:gridCol w="61206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import cv2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img_path = 'image/</a:t>
                      </a:r>
                      <a:r>
                        <a:rPr lang="en-US" altLang="ko-KR" dirty="0" smtClean="0"/>
                        <a:t>campus_map_2017_01</a:t>
                      </a: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.jpg'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img=cv2.imread(img_path, cv2.IMREAD_COLOR)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cv2.imshow('PNU Map',img)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cv2.waitKey(0)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cv2.destroyAllWindows()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39373" y="5865652"/>
            <a:ext cx="5072222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rgbClr val="FF0000"/>
                </a:solidFill>
              </a:rPr>
              <a:t>ms </a:t>
            </a:r>
            <a:r>
              <a:rPr lang="ko-KR" altLang="en-US" sz="1600" dirty="0" smtClean="0">
                <a:solidFill>
                  <a:srgbClr val="FF0000"/>
                </a:solidFill>
              </a:rPr>
              <a:t>단위로 화면 유지 시간 입력</a:t>
            </a:r>
            <a:r>
              <a:rPr lang="en-US" altLang="ko-KR" sz="1600" dirty="0" smtClean="0">
                <a:solidFill>
                  <a:srgbClr val="FF0000"/>
                </a:solidFill>
              </a:rPr>
              <a:t>. </a:t>
            </a:r>
            <a:r>
              <a:rPr lang="ko-KR" altLang="en-US" sz="1600" dirty="0" smtClean="0">
                <a:solidFill>
                  <a:srgbClr val="FF0000"/>
                </a:solidFill>
              </a:rPr>
              <a:t>단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</a:rPr>
              <a:t>값이 </a:t>
            </a:r>
            <a:r>
              <a:rPr lang="en-US" altLang="ko-KR" sz="1600" dirty="0" smtClean="0">
                <a:solidFill>
                  <a:srgbClr val="FF0000"/>
                </a:solidFill>
              </a:rPr>
              <a:t>0 </a:t>
            </a:r>
            <a:r>
              <a:rPr lang="ko-KR" altLang="en-US" sz="1600" dirty="0" smtClean="0">
                <a:solidFill>
                  <a:srgbClr val="FF0000"/>
                </a:solidFill>
              </a:rPr>
              <a:t>이하이면</a:t>
            </a:r>
            <a:r>
              <a:rPr lang="en-US" altLang="ko-KR" sz="1600" dirty="0" smtClean="0">
                <a:solidFill>
                  <a:srgbClr val="FF0000"/>
                </a:solidFill>
              </a:rPr>
              <a:t/>
            </a:r>
            <a:br>
              <a:rPr lang="en-US" altLang="ko-KR" sz="1600" dirty="0" smtClean="0">
                <a:solidFill>
                  <a:srgbClr val="FF0000"/>
                </a:solidFill>
              </a:rPr>
            </a:br>
            <a:r>
              <a:rPr lang="ko-KR" altLang="en-US" sz="1600" dirty="0" smtClean="0">
                <a:solidFill>
                  <a:srgbClr val="FF0000"/>
                </a:solidFill>
              </a:rPr>
              <a:t>아무 키든 입력이 들어올 때까지 화면 유지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810105" y="6146888"/>
            <a:ext cx="139805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46569"/>
              </p:ext>
            </p:extLst>
          </p:nvPr>
        </p:nvGraphicFramePr>
        <p:xfrm>
          <a:off x="2810105" y="3658824"/>
          <a:ext cx="5148326" cy="493014"/>
        </p:xfrm>
        <a:graphic>
          <a:graphicData uri="http://schemas.openxmlformats.org/drawingml/2006/table">
            <a:tbl>
              <a:tblPr/>
              <a:tblGrid>
                <a:gridCol w="51483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cv2.imshow (‘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창 이름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’,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이미지 저장 변수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)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14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데이터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이미지 크기 조사하기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세로</a:t>
            </a:r>
            <a:r>
              <a:rPr lang="en-US" altLang="ko-KR" dirty="0"/>
              <a:t>,</a:t>
            </a:r>
            <a:r>
              <a:rPr lang="ko-KR" altLang="en-US" dirty="0"/>
              <a:t> 가로 </a:t>
            </a:r>
            <a:r>
              <a:rPr lang="ko-KR" altLang="en-US" dirty="0" smtClean="0"/>
              <a:t>길이의 단위는 </a:t>
            </a:r>
            <a:r>
              <a:rPr lang="ko-KR" altLang="en-US" dirty="0"/>
              <a:t>픽셀</a:t>
            </a:r>
            <a:r>
              <a:rPr lang="en-US" altLang="ko-KR" dirty="0"/>
              <a:t>(pixel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383961"/>
              </p:ext>
            </p:extLst>
          </p:nvPr>
        </p:nvGraphicFramePr>
        <p:xfrm>
          <a:off x="698870" y="1908997"/>
          <a:ext cx="5256584" cy="950214"/>
        </p:xfrm>
        <a:graphic>
          <a:graphicData uri="http://schemas.openxmlformats.org/drawingml/2006/table">
            <a:tbl>
              <a:tblPr/>
              <a:tblGrid>
                <a:gridCol w="52565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&gt;&gt;&gt; print(img.shape)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(690, 810, 3)        #(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세로</a:t>
                      </a:r>
                      <a:r>
                        <a:rPr 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가로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컬러채널 수</a:t>
                      </a:r>
                      <a:r>
                        <a:rPr lang="en-US" altLang="ko-KR" sz="2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+mn-ea"/>
                          <a:cs typeface="+mn-cs"/>
                        </a:rPr>
                        <a:t>)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도형을 그리기 위해 필요한 정보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483217"/>
              </p:ext>
            </p:extLst>
          </p:nvPr>
        </p:nvGraphicFramePr>
        <p:xfrm>
          <a:off x="908844" y="2033797"/>
          <a:ext cx="6768751" cy="2448271"/>
        </p:xfrm>
        <a:graphic>
          <a:graphicData uri="http://schemas.openxmlformats.org/drawingml/2006/table">
            <a:tbl>
              <a:tblPr/>
              <a:tblGrid>
                <a:gridCol w="13583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34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034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034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068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직선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사각형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F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CF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68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함수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line()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rectangle()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circle()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345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도형 정의에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필요한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/>
                          <a:cs typeface="+mn-cs"/>
                        </a:rPr>
                        <a:t>정보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CBE1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69C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6" name="_x277430720" descr="EMB00000a5812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004" y="3530916"/>
            <a:ext cx="1603597" cy="51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277431600" descr="EMB00000a5812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403" y="3113918"/>
            <a:ext cx="1460985" cy="13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277574240" descr="EMB00000a5812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87" y="3253766"/>
            <a:ext cx="1171277" cy="107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797894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2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2" id="{675822B3-3753-49F6-AF58-8CDD37E70FC7}" vid="{73D4CB72-EB42-488E-BC74-BFA3176FBCE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테마2</Template>
  <TotalTime>1182</TotalTime>
  <Words>1222</Words>
  <Application>Microsoft Office PowerPoint</Application>
  <PresentationFormat>와이드스크린</PresentationFormat>
  <Paragraphs>254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맑은 고딕</vt:lpstr>
      <vt:lpstr>함초롬바탕</vt:lpstr>
      <vt:lpstr>Arial</vt:lpstr>
      <vt:lpstr>Consolas</vt:lpstr>
      <vt:lpstr>Symbol</vt:lpstr>
      <vt:lpstr>Wingdings</vt:lpstr>
      <vt:lpstr>테마2</vt:lpstr>
      <vt:lpstr>제11장. 이미지 데이터 다루기 </vt:lpstr>
      <vt:lpstr>이미지 인식</vt:lpstr>
      <vt:lpstr>OpenCV</vt:lpstr>
      <vt:lpstr>OpenCV</vt:lpstr>
      <vt:lpstr>이미지 데이터 다루기</vt:lpstr>
      <vt:lpstr>이미지 데이터 다루기</vt:lpstr>
      <vt:lpstr>이미지 데이터 다루기</vt:lpstr>
      <vt:lpstr>이미지 데이터 다루기</vt:lpstr>
      <vt:lpstr>도형 그리기</vt:lpstr>
      <vt:lpstr>도형 그리기</vt:lpstr>
      <vt:lpstr>도형 그리기</vt:lpstr>
      <vt:lpstr>도형 그리기</vt:lpstr>
      <vt:lpstr>이미지 검출을 위한 전처리</vt:lpstr>
      <vt:lpstr>이미지 검출을 위한 전처리</vt:lpstr>
      <vt:lpstr>물체 검출하기</vt:lpstr>
      <vt:lpstr>물체 검출하기</vt:lpstr>
      <vt:lpstr>물체 검출하기</vt:lpstr>
      <vt:lpstr>물체 검출하기</vt:lpstr>
      <vt:lpstr>물체 검출하기</vt:lpstr>
      <vt:lpstr>OpenCV를 활용한 이미지 인식</vt:lpstr>
      <vt:lpstr>OpenCV를 활용한 이미지 인식</vt:lpstr>
      <vt:lpstr>OpenCV를 활용한 얼굴 인식</vt:lpstr>
      <vt:lpstr>OpenCV를 활용한 얼굴 인식</vt:lpstr>
      <vt:lpstr>OpenCV를 활용한 숫자 인식</vt:lpstr>
      <vt:lpstr>OpenCV를 활용한 숫자 인식</vt:lpstr>
      <vt:lpstr>텐서플로우(TensorFlow)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pnu</dc:creator>
  <cp:lastModifiedBy>k3</cp:lastModifiedBy>
  <cp:revision>62</cp:revision>
  <dcterms:created xsi:type="dcterms:W3CDTF">2017-08-31T08:29:54Z</dcterms:created>
  <dcterms:modified xsi:type="dcterms:W3CDTF">2017-12-07T22:43:26Z</dcterms:modified>
</cp:coreProperties>
</file>